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67" r:id="rId4"/>
    <p:sldId id="269" r:id="rId5"/>
    <p:sldId id="268" r:id="rId6"/>
    <p:sldId id="261" r:id="rId7"/>
    <p:sldId id="284" r:id="rId8"/>
    <p:sldId id="285" r:id="rId9"/>
    <p:sldId id="262" r:id="rId10"/>
    <p:sldId id="272" r:id="rId11"/>
    <p:sldId id="281" r:id="rId12"/>
    <p:sldId id="282" r:id="rId13"/>
    <p:sldId id="283" r:id="rId14"/>
    <p:sldId id="263" r:id="rId15"/>
    <p:sldId id="275" r:id="rId16"/>
    <p:sldId id="278" r:id="rId17"/>
    <p:sldId id="276" r:id="rId18"/>
    <p:sldId id="274" r:id="rId19"/>
    <p:sldId id="277" r:id="rId20"/>
    <p:sldId id="264" r:id="rId21"/>
    <p:sldId id="265" r:id="rId22"/>
    <p:sldId id="279" r:id="rId23"/>
    <p:sldId id="273" r:id="rId24"/>
    <p:sldId id="26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orient="horz" pos="3861" userDrawn="1">
          <p15:clr>
            <a:srgbClr val="A4A3A4"/>
          </p15:clr>
        </p15:guide>
        <p15:guide id="4" pos="7423" userDrawn="1">
          <p15:clr>
            <a:srgbClr val="A4A3A4"/>
          </p15:clr>
        </p15:guide>
        <p15:guide id="5" orient="horz" pos="935" userDrawn="1">
          <p15:clr>
            <a:srgbClr val="A4A3A4"/>
          </p15:clr>
        </p15:guide>
        <p15:guide id="6" pos="29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F1D"/>
    <a:srgbClr val="03260C"/>
    <a:srgbClr val="404040"/>
    <a:srgbClr val="A69576"/>
    <a:srgbClr val="F29B30"/>
    <a:srgbClr val="BF7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6" autoAdjust="0"/>
    <p:restoredTop sz="94581" autoAdjust="0"/>
  </p:normalViewPr>
  <p:slideViewPr>
    <p:cSldViewPr snapToGrid="0">
      <p:cViewPr varScale="1">
        <p:scale>
          <a:sx n="102" d="100"/>
          <a:sy n="102" d="100"/>
        </p:scale>
        <p:origin x="126" y="156"/>
      </p:cViewPr>
      <p:guideLst>
        <p:guide orient="horz" pos="2160"/>
        <p:guide pos="234"/>
        <p:guide orient="horz" pos="3861"/>
        <p:guide pos="7423"/>
        <p:guide orient="horz" pos="935"/>
        <p:guide pos="297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18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40064A-66FD-F0BF-7964-18B3437E8D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42E4DB-7A91-B5C4-1870-465298D64B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C1F68-E520-4CEC-A8FC-2871C2C5086C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89658B-7391-3DEF-0EC2-B946843339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74C920-94A9-7BB3-FC88-3E1AD13B5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4B452-1522-48C0-86EF-9F6B29CB3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30242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CF327-9A50-4BCC-8815-1BCCDE643627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4B0ED-4B71-47B4-A890-B5D5348B6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6559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D93D58-39D8-F870-7A95-17AD88CBE684}"/>
              </a:ext>
            </a:extLst>
          </p:cNvPr>
          <p:cNvSpPr/>
          <p:nvPr userDrawn="1"/>
        </p:nvSpPr>
        <p:spPr>
          <a:xfrm>
            <a:off x="-24268" y="0"/>
            <a:ext cx="12216267" cy="6858000"/>
          </a:xfrm>
          <a:prstGeom prst="rect">
            <a:avLst/>
          </a:prstGeom>
          <a:solidFill>
            <a:srgbClr val="F29B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A30D3D2-B47C-D204-8462-596DD0DDECBA}"/>
              </a:ext>
            </a:extLst>
          </p:cNvPr>
          <p:cNvCxnSpPr>
            <a:cxnSpLocks/>
          </p:cNvCxnSpPr>
          <p:nvPr userDrawn="1"/>
        </p:nvCxnSpPr>
        <p:spPr>
          <a:xfrm flipH="1">
            <a:off x="728254" y="6230984"/>
            <a:ext cx="10735492" cy="0"/>
          </a:xfrm>
          <a:prstGeom prst="line">
            <a:avLst/>
          </a:prstGeom>
          <a:ln w="28575">
            <a:solidFill>
              <a:srgbClr val="F2CF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B7350EE-A636-732C-0B82-CEE5B392CF9D}"/>
              </a:ext>
            </a:extLst>
          </p:cNvPr>
          <p:cNvSpPr txBox="1"/>
          <p:nvPr userDrawn="1"/>
        </p:nvSpPr>
        <p:spPr>
          <a:xfrm>
            <a:off x="8005262" y="5707764"/>
            <a:ext cx="3400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 err="1">
                <a:solidFill>
                  <a:schemeClr val="bg1"/>
                </a:solidFill>
              </a:rPr>
              <a:t>이승제</a:t>
            </a:r>
            <a:r>
              <a:rPr lang="en-US" altLang="ko-KR" sz="2800" dirty="0">
                <a:solidFill>
                  <a:schemeClr val="bg1"/>
                </a:solidFill>
              </a:rPr>
              <a:t>  </a:t>
            </a:r>
            <a:r>
              <a:rPr lang="ko-KR" altLang="en-US" sz="2800" dirty="0" err="1">
                <a:solidFill>
                  <a:schemeClr val="bg1"/>
                </a:solidFill>
              </a:rPr>
              <a:t>윤여원</a:t>
            </a:r>
            <a:r>
              <a:rPr lang="en-US" altLang="ko-KR" sz="2800" dirty="0">
                <a:solidFill>
                  <a:schemeClr val="bg1"/>
                </a:solidFill>
              </a:rPr>
              <a:t>  </a:t>
            </a:r>
            <a:r>
              <a:rPr lang="ko-KR" altLang="en-US" sz="2800" dirty="0" err="1">
                <a:solidFill>
                  <a:schemeClr val="bg1"/>
                </a:solidFill>
              </a:rPr>
              <a:t>황준연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AF12A1D-052A-E1F1-BE18-6F7CDD381A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37" y="4367234"/>
            <a:ext cx="865097" cy="865097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868EA246-EF54-4122-0F6C-797BC3ABC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3549" y="4442505"/>
            <a:ext cx="4160631" cy="714557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0B704-A3E6-CB70-EB28-D8BED4A23CFB}"/>
              </a:ext>
            </a:extLst>
          </p:cNvPr>
          <p:cNvSpPr txBox="1"/>
          <p:nvPr userDrawn="1"/>
        </p:nvSpPr>
        <p:spPr>
          <a:xfrm>
            <a:off x="728254" y="442349"/>
            <a:ext cx="14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DLTHON_CV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8BDAD8-670F-3D34-A933-913452999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3" y="960114"/>
            <a:ext cx="6895365" cy="2647088"/>
          </a:xfrm>
          <a:ln>
            <a:noFill/>
          </a:ln>
        </p:spPr>
        <p:txBody>
          <a:bodyPr anchor="ctr">
            <a:noAutofit/>
          </a:bodyPr>
          <a:lstStyle>
            <a:lvl1pPr algn="ctr">
              <a:defRPr sz="7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92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069" userDrawn="1">
          <p15:clr>
            <a:srgbClr val="FBAE40"/>
          </p15:clr>
        </p15:guide>
        <p15:guide id="3" pos="7355" userDrawn="1">
          <p15:clr>
            <a:srgbClr val="FBAE40"/>
          </p15:clr>
        </p15:guide>
        <p15:guide id="4" pos="325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  <p15:guide id="6" orient="horz" pos="3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483C71E-7361-4F37-1B33-63C3ABBD82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5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2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67587-7E4F-1D25-2057-DA9EACB17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215899"/>
            <a:ext cx="6134100" cy="593727"/>
          </a:xfrm>
        </p:spPr>
        <p:txBody>
          <a:bodyPr>
            <a:normAutofit/>
          </a:bodyPr>
          <a:lstStyle>
            <a:lvl1pPr>
              <a:defRPr sz="2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CD5F23-DEAC-7B35-5A52-E5276ED0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44516"/>
            <a:ext cx="2743200" cy="365125"/>
          </a:xfrm>
        </p:spPr>
        <p:txBody>
          <a:bodyPr/>
          <a:lstStyle>
            <a:lvl1pPr algn="ctr">
              <a:defRPr sz="1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fld id="{C70148C9-4A84-41B3-9E3C-28FAA0E537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42D3FDB-47EF-B73F-8AE8-6EFAFDA8DFDB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925513"/>
            <a:ext cx="12192000" cy="2104"/>
          </a:xfrm>
          <a:prstGeom prst="line">
            <a:avLst/>
          </a:prstGeom>
          <a:ln w="28575">
            <a:solidFill>
              <a:srgbClr val="40404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88C41CE3-D267-0BCE-0B48-C9A4A9112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18700" y="326161"/>
            <a:ext cx="199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AIFFEL </a:t>
            </a:r>
            <a:r>
              <a:rPr lang="en-US" altLang="ko-KR" dirty="0" err="1"/>
              <a:t>SmileMaker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08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23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D93D58-39D8-F870-7A95-17AD88CBE684}"/>
              </a:ext>
            </a:extLst>
          </p:cNvPr>
          <p:cNvSpPr/>
          <p:nvPr userDrawn="1"/>
        </p:nvSpPr>
        <p:spPr>
          <a:xfrm>
            <a:off x="-24268" y="0"/>
            <a:ext cx="12216267" cy="6858000"/>
          </a:xfrm>
          <a:prstGeom prst="rect">
            <a:avLst/>
          </a:prstGeom>
          <a:solidFill>
            <a:srgbClr val="F29B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8BDAD8-670F-3D34-A933-913452999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2" y="1653858"/>
            <a:ext cx="6895365" cy="2647088"/>
          </a:xfrm>
          <a:ln>
            <a:noFill/>
          </a:ln>
        </p:spPr>
        <p:txBody>
          <a:bodyPr anchor="ctr">
            <a:noAutofit/>
          </a:bodyPr>
          <a:lstStyle>
            <a:lvl1pPr algn="ctr">
              <a:defRPr sz="7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F12A1D-052A-E1F1-BE18-6F7CDD381A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65" y="549275"/>
            <a:ext cx="865097" cy="8650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7464BB-9710-415C-CCFB-CC56F7C50D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40" y="695437"/>
            <a:ext cx="865097" cy="8650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1E99BD-4B40-6A31-CFE6-059B32245E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43" y="4771593"/>
            <a:ext cx="865097" cy="8650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DF486C-4A81-3890-772E-0247FEA35A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715" y="5204140"/>
            <a:ext cx="865097" cy="8650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93F12B-2691-B1B5-A483-A5F275CA12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834" y="2544852"/>
            <a:ext cx="865097" cy="8650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CCAE3A-8812-B381-6EA8-420C4FDAB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94" y="2112304"/>
            <a:ext cx="865097" cy="8650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ADF561-BF46-147A-337C-3BD326B8AA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987" y="5204141"/>
            <a:ext cx="865097" cy="86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51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69">
          <p15:clr>
            <a:srgbClr val="FBAE40"/>
          </p15:clr>
        </p15:guide>
        <p15:guide id="3" pos="7355">
          <p15:clr>
            <a:srgbClr val="FBAE40"/>
          </p15:clr>
        </p15:guide>
        <p15:guide id="4" pos="325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97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80F0A9-3B7C-77B7-01DF-78BB1B930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047DA1-849D-CEAC-C4E3-A751D5100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297C8E-0DD6-547C-19C2-B68444888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16B736-3BCD-973E-7BF1-B71A202FB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SmileMaker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5CE57C-2DA0-5D7E-2677-47102309F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148C9-4A84-41B3-9E3C-28FAA0E53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cake.tistory.com/41" TargetMode="External"/><Relationship Id="rId3" Type="http://schemas.openxmlformats.org/officeDocument/2006/relationships/hyperlink" Target="https://github.com/jacobgil/pytorch-grad-cam/blob/master/tutorials/Class%20Activation%20Maps%20for%20Semantic%20Segmentation.ipynb" TargetMode="External"/><Relationship Id="rId7" Type="http://schemas.openxmlformats.org/officeDocument/2006/relationships/hyperlink" Target="https://keras.io/examples/vision/grad_cam/" TargetMode="External"/><Relationship Id="rId2" Type="http://schemas.openxmlformats.org/officeDocument/2006/relationships/hyperlink" Target="https://www.tensorflow.org/guide/autodiff?hl=ko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nsorflow.org/tutorials/images/segmentation?hl=ko" TargetMode="External"/><Relationship Id="rId5" Type="http://schemas.openxmlformats.org/officeDocument/2006/relationships/hyperlink" Target="https://www.kaggle.com/code/oluwatobiojekanmi/carla-image-semantic-segmentation-with-deeplabv3" TargetMode="External"/><Relationship Id="rId4" Type="http://schemas.openxmlformats.org/officeDocument/2006/relationships/hyperlink" Target="https://github.com/wandb/wandb" TargetMode="External"/><Relationship Id="rId9" Type="http://schemas.openxmlformats.org/officeDocument/2006/relationships/hyperlink" Target="http://host.robots.ox.ac.uk/pascal/VOC/voc2012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1DA57-F64E-C385-36EF-7770B002F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6181" y="1442714"/>
            <a:ext cx="6895365" cy="2647088"/>
          </a:xfrm>
        </p:spPr>
        <p:txBody>
          <a:bodyPr/>
          <a:lstStyle/>
          <a:p>
            <a:r>
              <a:rPr lang="en-US" altLang="ko-KR" b="0" i="0" dirty="0">
                <a:solidFill>
                  <a:schemeClr val="bg1">
                    <a:lumMod val="95000"/>
                  </a:schemeClr>
                </a:solidFill>
                <a:effectLst/>
              </a:rPr>
              <a:t>Pascal-VOC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effectLst/>
                <a:latin typeface="YADK36TagGY 0"/>
              </a:rPr>
            </a:br>
            <a:r>
              <a:rPr lang="en-US" altLang="ko-KR" b="0" i="0" dirty="0">
                <a:solidFill>
                  <a:schemeClr val="bg1">
                    <a:lumMod val="95000"/>
                  </a:schemeClr>
                </a:solidFill>
                <a:effectLst/>
                <a:latin typeface="YADK36TagGY 0"/>
              </a:rPr>
              <a:t>Segmentation</a:t>
            </a:r>
            <a:endParaRPr lang="en-US" altLang="ko-KR" dirty="0">
              <a:solidFill>
                <a:schemeClr val="bg1">
                  <a:lumMod val="95000"/>
                </a:schemeClr>
              </a:solidFill>
              <a:effectLst/>
              <a:latin typeface="YADK36TagGY 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84E131-26D3-EBE3-1D30-443157F4D1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Smile Maker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021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C2E88A-77EC-97EC-300D-737B9D43360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74977" y="1574415"/>
            <a:ext cx="4680000" cy="45549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F00BEE-E8C5-D89B-4D5F-756AAAF4502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431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08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962FF1-F7DE-862E-BB65-D1C23E2502C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498045"/>
            <a:ext cx="4680000" cy="46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A84CC8-FE66-D030-7451-02E58D11DB8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8045"/>
            <a:ext cx="4680000" cy="46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D847B-BBB1-733B-D7A1-CFF273192415}"/>
              </a:ext>
            </a:extLst>
          </p:cNvPr>
          <p:cNvSpPr txBox="1"/>
          <p:nvPr/>
        </p:nvSpPr>
        <p:spPr>
          <a:xfrm>
            <a:off x="371475" y="1128713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152544"/>
                </a:solidFill>
                <a:effectLst/>
              </a:rPr>
              <a:t>1.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 dirty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EffecientNet</a:t>
            </a:r>
            <a:endParaRPr lang="en-US" altLang="ko-KR" dirty="0">
              <a:solidFill>
                <a:srgbClr val="15254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9013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85A589-F790-C26A-1CA2-7EDCF7A1AC3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9338"/>
            <a:ext cx="4680000" cy="46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42F077-B9B5-3088-7DB3-5AF4453EA65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8431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52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85A589-F790-C26A-1CA2-7EDCF7A1AC3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4313"/>
            <a:ext cx="4680000" cy="46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42F077-B9B5-3088-7DB3-5AF4453EA65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8431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38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3E4D1-5B31-433F-5AF3-07521D8889BB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 dirty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D3673F-49CD-CC56-291F-BB2949F08B0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9338"/>
            <a:ext cx="4680000" cy="46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3F677D-CEF8-3762-5146-FFDB8EC3412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8431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10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3E4D1-5B31-433F-5AF3-07521D8889BB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 dirty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E45D2B-0DB3-9FF4-5828-8184B4659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9338"/>
            <a:ext cx="4680000" cy="46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143523-132C-E0BC-9E49-EC1D09DEA00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49338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52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3E4D1-5B31-433F-5AF3-07521D8889BB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 dirty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FD98B6-E849-F241-F267-9F75E1462D9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4313"/>
            <a:ext cx="4680000" cy="46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E9F651-0D2E-BBD5-B76D-C99BCB2FD9B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8431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8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97E47-CB95-C820-9473-1D67A76CD491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152544"/>
                </a:solidFill>
                <a:effectLst/>
              </a:rPr>
              <a:t>DeepLabV3 +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DD6DF3-42F3-4D9F-1218-C65AB61C0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66807"/>
            <a:ext cx="4680000" cy="46975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67DCD2-274C-8E70-EE53-A15CB1ABA9C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8431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10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97E47-CB95-C820-9473-1D67A76CD491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152544"/>
                </a:solidFill>
                <a:effectLst/>
              </a:rPr>
              <a:t>DeepLabV3 +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FC9218-CCEB-4A54-DF2D-C5D8E1DD0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484313"/>
            <a:ext cx="4562456" cy="46427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E2CBDF-2C6F-D079-9323-575831E06EA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431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20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97E47-CB95-C820-9473-1D67A76CD491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152544"/>
                </a:solidFill>
                <a:effectLst/>
              </a:rPr>
              <a:t>DeepLabV3 +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C73F0B-0630-5290-FB97-0413F6416E5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484313"/>
            <a:ext cx="4680000" cy="46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DDEA2E-70CE-FD7A-D191-5226DAFA2A9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431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10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D3975-C750-E68C-6FE0-6C99FE52C5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1076" y="921501"/>
            <a:ext cx="2692400" cy="939801"/>
          </a:xfrm>
        </p:spPr>
        <p:txBody>
          <a:bodyPr>
            <a:no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BFA8B08-2944-E187-F8C6-EADEA6305294}"/>
              </a:ext>
            </a:extLst>
          </p:cNvPr>
          <p:cNvCxnSpPr>
            <a:cxnSpLocks/>
          </p:cNvCxnSpPr>
          <p:nvPr/>
        </p:nvCxnSpPr>
        <p:spPr>
          <a:xfrm>
            <a:off x="728254" y="6230984"/>
            <a:ext cx="107354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DBDCCD-0692-568D-016A-DDE2324FCFF5}"/>
              </a:ext>
            </a:extLst>
          </p:cNvPr>
          <p:cNvSpPr txBox="1"/>
          <p:nvPr/>
        </p:nvSpPr>
        <p:spPr>
          <a:xfrm>
            <a:off x="1247776" y="2393316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3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6E762F-9326-2D2C-BDDD-7EA473047069}"/>
              </a:ext>
            </a:extLst>
          </p:cNvPr>
          <p:cNvSpPr txBox="1"/>
          <p:nvPr/>
        </p:nvSpPr>
        <p:spPr>
          <a:xfrm>
            <a:off x="4889499" y="41214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3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55C2CF-DBC6-CD65-88CF-EE081CAC5E16}"/>
              </a:ext>
            </a:extLst>
          </p:cNvPr>
          <p:cNvSpPr txBox="1"/>
          <p:nvPr/>
        </p:nvSpPr>
        <p:spPr>
          <a:xfrm>
            <a:off x="1247776" y="4133216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3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F511B6-8F65-412F-1A2D-6C9EE2CDC7C4}"/>
              </a:ext>
            </a:extLst>
          </p:cNvPr>
          <p:cNvSpPr txBox="1"/>
          <p:nvPr/>
        </p:nvSpPr>
        <p:spPr>
          <a:xfrm>
            <a:off x="8766174" y="23815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3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5FD64-1091-F5BA-0567-A9D7DD097449}"/>
              </a:ext>
            </a:extLst>
          </p:cNvPr>
          <p:cNvSpPr txBox="1"/>
          <p:nvPr/>
        </p:nvSpPr>
        <p:spPr>
          <a:xfrm>
            <a:off x="4889499" y="23815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3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19219B-18B8-7E62-A0E2-5B1B2BA575AF}"/>
              </a:ext>
            </a:extLst>
          </p:cNvPr>
          <p:cNvSpPr txBox="1"/>
          <p:nvPr/>
        </p:nvSpPr>
        <p:spPr>
          <a:xfrm>
            <a:off x="8766174" y="41214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06</a:t>
            </a:r>
            <a:endParaRPr lang="ko-KR" altLang="en-US" sz="3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F057FB-C7FA-DDFE-730E-CDFE8B2E568B}"/>
              </a:ext>
            </a:extLst>
          </p:cNvPr>
          <p:cNvSpPr txBox="1"/>
          <p:nvPr/>
        </p:nvSpPr>
        <p:spPr>
          <a:xfrm>
            <a:off x="1247776" y="307042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 및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657CFF-E7B1-C2E5-73F8-A81F0D626829}"/>
              </a:ext>
            </a:extLst>
          </p:cNvPr>
          <p:cNvSpPr txBox="1"/>
          <p:nvPr/>
        </p:nvSpPr>
        <p:spPr>
          <a:xfrm>
            <a:off x="4889499" y="3058696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사용한 모델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01B46-A1D0-9199-191B-5F8716F314AF}"/>
              </a:ext>
            </a:extLst>
          </p:cNvPr>
          <p:cNvSpPr txBox="1"/>
          <p:nvPr/>
        </p:nvSpPr>
        <p:spPr>
          <a:xfrm>
            <a:off x="8766173" y="3058696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처리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BCD60F-F5C5-EDAD-865A-0A7B6106673C}"/>
              </a:ext>
            </a:extLst>
          </p:cNvPr>
          <p:cNvSpPr txBox="1"/>
          <p:nvPr/>
        </p:nvSpPr>
        <p:spPr>
          <a:xfrm>
            <a:off x="1247776" y="481032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C7D10-C96C-4FFC-20F5-113996B81FCB}"/>
              </a:ext>
            </a:extLst>
          </p:cNvPr>
          <p:cNvSpPr txBox="1"/>
          <p:nvPr/>
        </p:nvSpPr>
        <p:spPr>
          <a:xfrm>
            <a:off x="8766174" y="4798596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 및 회고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B6353-E5A4-8EEC-1564-96A0D3A88590}"/>
              </a:ext>
            </a:extLst>
          </p:cNvPr>
          <p:cNvSpPr txBox="1"/>
          <p:nvPr/>
        </p:nvSpPr>
        <p:spPr>
          <a:xfrm>
            <a:off x="4889499" y="4798596"/>
            <a:ext cx="201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W&amp;B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적용 및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41E463-8706-927A-E16F-C5D251848558}"/>
              </a:ext>
            </a:extLst>
          </p:cNvPr>
          <p:cNvSpPr txBox="1"/>
          <p:nvPr/>
        </p:nvSpPr>
        <p:spPr>
          <a:xfrm>
            <a:off x="1247777" y="2393316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3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C76BB6-00BA-3E66-849B-26B5E0BF6C24}"/>
              </a:ext>
            </a:extLst>
          </p:cNvPr>
          <p:cNvSpPr txBox="1"/>
          <p:nvPr/>
        </p:nvSpPr>
        <p:spPr>
          <a:xfrm>
            <a:off x="4889500" y="41214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3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7A540C-9E9C-5EF3-E5FB-4E1CDFB69CF9}"/>
              </a:ext>
            </a:extLst>
          </p:cNvPr>
          <p:cNvSpPr txBox="1"/>
          <p:nvPr/>
        </p:nvSpPr>
        <p:spPr>
          <a:xfrm>
            <a:off x="1247777" y="4133216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3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905179-1348-0895-9B0F-C2246FFBF861}"/>
              </a:ext>
            </a:extLst>
          </p:cNvPr>
          <p:cNvSpPr txBox="1"/>
          <p:nvPr/>
        </p:nvSpPr>
        <p:spPr>
          <a:xfrm>
            <a:off x="4889500" y="23815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3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EED491-494E-2768-980A-56D5B6B67706}"/>
              </a:ext>
            </a:extLst>
          </p:cNvPr>
          <p:cNvSpPr txBox="1"/>
          <p:nvPr/>
        </p:nvSpPr>
        <p:spPr>
          <a:xfrm>
            <a:off x="8766175" y="41214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06</a:t>
            </a:r>
            <a:endParaRPr lang="ko-KR" altLang="en-US" sz="3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F03DE7-CE01-EBF1-50B7-8E66330708AF}"/>
              </a:ext>
            </a:extLst>
          </p:cNvPr>
          <p:cNvSpPr txBox="1"/>
          <p:nvPr/>
        </p:nvSpPr>
        <p:spPr>
          <a:xfrm>
            <a:off x="1247777" y="307042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 및 계획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084A11-793B-9135-070B-9D29A53D8BA7}"/>
              </a:ext>
            </a:extLst>
          </p:cNvPr>
          <p:cNvSpPr txBox="1"/>
          <p:nvPr/>
        </p:nvSpPr>
        <p:spPr>
          <a:xfrm>
            <a:off x="4889500" y="3058696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사용한 모델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BA58D-D67D-B846-A2B2-D59AA9FC066D}"/>
              </a:ext>
            </a:extLst>
          </p:cNvPr>
          <p:cNvSpPr txBox="1"/>
          <p:nvPr/>
        </p:nvSpPr>
        <p:spPr>
          <a:xfrm>
            <a:off x="8766174" y="3058696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처리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395861-C36E-3C43-5469-4E08864E0688}"/>
              </a:ext>
            </a:extLst>
          </p:cNvPr>
          <p:cNvSpPr txBox="1"/>
          <p:nvPr/>
        </p:nvSpPr>
        <p:spPr>
          <a:xfrm>
            <a:off x="8766175" y="4798596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 및 회고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A3A5A7-0332-F4BA-14A5-9E973D45F1B0}"/>
              </a:ext>
            </a:extLst>
          </p:cNvPr>
          <p:cNvSpPr txBox="1"/>
          <p:nvPr/>
        </p:nvSpPr>
        <p:spPr>
          <a:xfrm>
            <a:off x="4889500" y="4798596"/>
            <a:ext cx="201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W&amp;B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적용 및 분석</a:t>
            </a:r>
          </a:p>
        </p:txBody>
      </p:sp>
    </p:spTree>
    <p:extLst>
      <p:ext uri="{BB962C8B-B14F-4D97-AF65-F5344CB8AC3E}">
        <p14:creationId xmlns:p14="http://schemas.microsoft.com/office/powerpoint/2010/main" val="1924393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W&amp;B </a:t>
            </a:r>
            <a:r>
              <a:rPr lang="ko-KR" altLang="en-US" dirty="0"/>
              <a:t>적용 및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D07DDA-1A69-29F1-4C97-FA3614428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85" y="1673523"/>
            <a:ext cx="10213230" cy="4670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DB14E0-3804-010C-1E87-7C5043D62ED2}"/>
              </a:ext>
            </a:extLst>
          </p:cNvPr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152544"/>
                </a:solidFill>
                <a:effectLst/>
              </a:rPr>
              <a:t>1.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 dirty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EffecientNet</a:t>
            </a:r>
            <a:endParaRPr lang="en-US" altLang="ko-KR" dirty="0">
              <a:solidFill>
                <a:srgbClr val="15254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10266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회고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5853DE-D823-3853-F514-88D635FBD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179" y="1484313"/>
            <a:ext cx="8643642" cy="4630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0E88D0-DF7B-11C7-0DA6-79C5406436AE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 dirty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033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W&amp;B </a:t>
            </a:r>
            <a:r>
              <a:rPr lang="ko-KR" altLang="en-US" dirty="0"/>
              <a:t>적용 및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D2330C-651B-7CE9-2E8D-3E750380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463" y="1487398"/>
            <a:ext cx="6247073" cy="4327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137C71-020B-AC72-B3FB-93DCFCD7CE74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152544"/>
                </a:solidFill>
                <a:effectLst/>
              </a:rPr>
              <a:t>DeepLabV3 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6953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en-US" altLang="ko-KR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Refernce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DBFA64-9906-C516-7625-90EF2D81F6A9}"/>
              </a:ext>
            </a:extLst>
          </p:cNvPr>
          <p:cNvSpPr txBox="1"/>
          <p:nvPr/>
        </p:nvSpPr>
        <p:spPr>
          <a:xfrm>
            <a:off x="371475" y="1412272"/>
            <a:ext cx="6103856" cy="2316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1400" b="0" i="0" u="none" strike="noStrike" dirty="0" err="1">
                <a:effectLst/>
                <a:hlinkClick r:id="rId2"/>
              </a:rPr>
              <a:t>그래디언트</a:t>
            </a:r>
            <a:r>
              <a:rPr lang="ko-KR" altLang="en-US" sz="1400" b="0" i="0" u="none" strike="noStrike" dirty="0">
                <a:effectLst/>
                <a:hlinkClick r:id="rId2"/>
              </a:rPr>
              <a:t> 및 자동 미분 소개</a:t>
            </a:r>
            <a:endParaRPr lang="ko-KR" altLang="en-US" sz="1400" b="0" i="0" dirty="0">
              <a:effectLst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0" i="0" u="none" strike="noStrike" dirty="0">
                <a:effectLst/>
                <a:hlinkClick r:id="rId3"/>
              </a:rPr>
              <a:t>Class Activation Maps for Semantic Segmentation</a:t>
            </a:r>
            <a:endParaRPr lang="en-US" altLang="ko-KR" sz="1400" b="0" i="0" dirty="0">
              <a:effectLst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0" i="0" u="none" strike="noStrike" dirty="0" err="1">
                <a:effectLst/>
                <a:hlinkClick r:id="rId4"/>
              </a:rPr>
              <a:t>wandb</a:t>
            </a:r>
            <a:r>
              <a:rPr lang="en-US" altLang="ko-KR" sz="1400" b="0" i="0" u="none" strike="noStrike" dirty="0">
                <a:effectLst/>
                <a:hlinkClick r:id="rId4"/>
              </a:rPr>
              <a:t> </a:t>
            </a:r>
            <a:r>
              <a:rPr lang="ko-KR" altLang="en-US" sz="1400" b="0" i="0" u="none" strike="noStrike" dirty="0">
                <a:effectLst/>
                <a:hlinkClick r:id="rId4"/>
              </a:rPr>
              <a:t>사용법</a:t>
            </a:r>
            <a:endParaRPr lang="ko-KR" altLang="en-US" sz="1400" b="0" i="0" dirty="0">
              <a:effectLst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0" i="0" u="none" strike="noStrike" dirty="0">
                <a:effectLst/>
                <a:hlinkClick r:id="rId5"/>
              </a:rPr>
              <a:t>deeplabv3+ </a:t>
            </a:r>
            <a:r>
              <a:rPr lang="ko-KR" altLang="en-US" sz="1400" b="0" i="0" u="none" strike="noStrike" dirty="0">
                <a:effectLst/>
                <a:hlinkClick r:id="rId5"/>
              </a:rPr>
              <a:t>구조</a:t>
            </a:r>
            <a:endParaRPr lang="ko-KR" altLang="en-US" sz="1400" b="0" i="0" dirty="0">
              <a:effectLst/>
            </a:endParaRPr>
          </a:p>
          <a:p>
            <a:pPr algn="l">
              <a:lnSpc>
                <a:spcPct val="130000"/>
              </a:lnSpc>
            </a:pPr>
            <a:r>
              <a:rPr lang="ko-KR" altLang="en-US" sz="1400" b="0" i="0" u="none" strike="noStrike" dirty="0" err="1">
                <a:effectLst/>
                <a:hlinkClick r:id="rId6"/>
              </a:rPr>
              <a:t>시멘틱</a:t>
            </a:r>
            <a:r>
              <a:rPr lang="ko-KR" altLang="en-US" sz="1400" b="0" i="0" u="none" strike="noStrike" dirty="0">
                <a:effectLst/>
                <a:hlinkClick r:id="rId6"/>
              </a:rPr>
              <a:t> </a:t>
            </a:r>
            <a:r>
              <a:rPr lang="ko-KR" altLang="en-US" sz="1400" b="0" i="0" u="none" strike="noStrike" dirty="0" err="1">
                <a:effectLst/>
                <a:hlinkClick r:id="rId6"/>
              </a:rPr>
              <a:t>세그멘테이션</a:t>
            </a:r>
            <a:r>
              <a:rPr lang="ko-KR" altLang="en-US" sz="1400" b="0" i="0" u="none" strike="noStrike" dirty="0">
                <a:effectLst/>
                <a:hlinkClick r:id="rId6"/>
              </a:rPr>
              <a:t> 방법</a:t>
            </a:r>
            <a:endParaRPr lang="ko-KR" altLang="en-US" sz="1400" b="0" i="0" dirty="0">
              <a:effectLst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0" i="0" u="none" strike="noStrike" dirty="0">
                <a:effectLst/>
                <a:hlinkClick r:id="rId7"/>
              </a:rPr>
              <a:t>Grad-CAM </a:t>
            </a:r>
            <a:r>
              <a:rPr lang="en-US" altLang="ko-KR" sz="1400" b="0" i="0" u="none" strike="noStrike" dirty="0" err="1">
                <a:effectLst/>
                <a:hlinkClick r:id="rId7"/>
              </a:rPr>
              <a:t>keras</a:t>
            </a:r>
            <a:endParaRPr lang="en-US" altLang="ko-KR" sz="1400" b="0" i="0" u="none" strike="noStrike" dirty="0">
              <a:effectLst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0" i="0" u="none" strike="noStrike" dirty="0">
                <a:effectLst/>
                <a:hlinkClick r:id="rId8"/>
              </a:rPr>
              <a:t>DeepLabV3+ </a:t>
            </a:r>
            <a:r>
              <a:rPr lang="ko-KR" altLang="en-US" sz="1400" b="0" i="0" u="none" strike="noStrike" dirty="0">
                <a:effectLst/>
                <a:hlinkClick r:id="rId8"/>
              </a:rPr>
              <a:t>논문 리뷰</a:t>
            </a:r>
            <a:br>
              <a:rPr lang="en-US" altLang="ko-KR" sz="1400" b="0" i="0" u="none" strike="noStrike" dirty="0">
                <a:effectLst/>
              </a:rPr>
            </a:br>
            <a:r>
              <a:rPr lang="en-US" altLang="ko-KR" sz="1400" dirty="0">
                <a:hlinkClick r:id="rId9"/>
              </a:rPr>
              <a:t>Pascal</a:t>
            </a:r>
            <a:r>
              <a:rPr lang="ko-KR" altLang="en-US" sz="1400" dirty="0">
                <a:hlinkClick r:id="rId9"/>
              </a:rPr>
              <a:t> </a:t>
            </a:r>
            <a:r>
              <a:rPr lang="en-US" altLang="ko-KR" sz="1400" dirty="0">
                <a:hlinkClick r:id="rId9"/>
              </a:rPr>
              <a:t>VOC</a:t>
            </a:r>
            <a:r>
              <a:rPr lang="ko-KR" altLang="en-US" sz="1400" dirty="0">
                <a:hlinkClick r:id="rId9"/>
              </a:rPr>
              <a:t> </a:t>
            </a:r>
            <a:r>
              <a:rPr lang="en-US" altLang="ko-KR" sz="1400" dirty="0">
                <a:hlinkClick r:id="rId9"/>
              </a:rPr>
              <a:t>2012</a:t>
            </a:r>
            <a:endParaRPr lang="ko-KR" altLang="en-US" sz="14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37159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66BCC-DB03-3B53-ED79-FA635E248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8317" y="2105456"/>
            <a:ext cx="6895365" cy="2647088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643845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 및 계획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56800" y="338859"/>
            <a:ext cx="1993900" cy="365125"/>
          </a:xfrm>
        </p:spPr>
        <p:txBody>
          <a:bodyPr/>
          <a:lstStyle/>
          <a:p>
            <a:r>
              <a:rPr lang="en-US" altLang="ko-KR" dirty="0"/>
              <a:t>AIFFEL </a:t>
            </a:r>
            <a:r>
              <a:rPr lang="en-US" altLang="ko-KR" dirty="0" err="1"/>
              <a:t>SmileMaker</a:t>
            </a:r>
            <a:endParaRPr lang="ko-KR" altLang="en-US" dirty="0"/>
          </a:p>
        </p:txBody>
      </p:sp>
      <p:pic>
        <p:nvPicPr>
          <p:cNvPr id="2056" name="Picture 8" descr="Github] 기술 배지 등록하는 법">
            <a:extLst>
              <a:ext uri="{FF2B5EF4-FFF2-40B4-BE49-F238E27FC236}">
                <a16:creationId xmlns:a16="http://schemas.microsoft.com/office/drawing/2014/main" id="{41DE8169-27CC-1AFC-A8E9-F18D0A933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0" b="23335"/>
          <a:stretch/>
        </p:blipFill>
        <p:spPr bwMode="auto">
          <a:xfrm>
            <a:off x="1526229" y="3159000"/>
            <a:ext cx="188372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FB6497-0C6F-A2EB-5B08-01817BED5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1449388"/>
            <a:ext cx="7092950" cy="46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7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 및 계획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56800" y="338859"/>
            <a:ext cx="1993900" cy="365125"/>
          </a:xfrm>
        </p:spPr>
        <p:txBody>
          <a:bodyPr/>
          <a:lstStyle/>
          <a:p>
            <a:r>
              <a:rPr lang="en-US" altLang="ko-KR" dirty="0"/>
              <a:t>AIFFEL </a:t>
            </a:r>
            <a:r>
              <a:rPr lang="en-US" altLang="ko-KR" dirty="0" err="1"/>
              <a:t>SmileMaker</a:t>
            </a:r>
            <a:endParaRPr lang="ko-KR" altLang="en-US" dirty="0"/>
          </a:p>
        </p:txBody>
      </p:sp>
      <p:pic>
        <p:nvPicPr>
          <p:cNvPr id="5" name="Picture 10" descr="Sooftware ML - wandb (Weight &amp; Bias)">
            <a:extLst>
              <a:ext uri="{FF2B5EF4-FFF2-40B4-BE49-F238E27FC236}">
                <a16:creationId xmlns:a16="http://schemas.microsoft.com/office/drawing/2014/main" id="{0F96CDEB-F951-6C76-9A9A-D35B9D0B9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11" y="3159000"/>
            <a:ext cx="367325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3DDCD0-C618-24F3-6632-87BEAB04B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449388"/>
            <a:ext cx="7059613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1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 및 계획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56800" y="338859"/>
            <a:ext cx="1993900" cy="365125"/>
          </a:xfrm>
        </p:spPr>
        <p:txBody>
          <a:bodyPr/>
          <a:lstStyle/>
          <a:p>
            <a:r>
              <a:rPr lang="en-US" altLang="ko-KR" dirty="0"/>
              <a:t>AIFFEL </a:t>
            </a:r>
            <a:r>
              <a:rPr lang="en-US" altLang="ko-KR" dirty="0" err="1"/>
              <a:t>SmileMaker</a:t>
            </a:r>
            <a:endParaRPr lang="ko-KR" altLang="en-US" dirty="0"/>
          </a:p>
        </p:txBody>
      </p:sp>
      <p:pic>
        <p:nvPicPr>
          <p:cNvPr id="6" name="Picture 6" descr="Jira가 뭐야? 대단한 툴이지">
            <a:extLst>
              <a:ext uri="{FF2B5EF4-FFF2-40B4-BE49-F238E27FC236}">
                <a16:creationId xmlns:a16="http://schemas.microsoft.com/office/drawing/2014/main" id="{733F7FC6-A71D-2E5D-6B01-D31625F50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7" b="23800"/>
          <a:stretch/>
        </p:blipFill>
        <p:spPr bwMode="auto">
          <a:xfrm>
            <a:off x="593889" y="3121292"/>
            <a:ext cx="384640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CE73A2-83D9-5774-D46F-300A0A39E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449388"/>
            <a:ext cx="7059613" cy="469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89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사용한 모델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E5D98-C0A1-390B-AC3D-4EF6BF18ACB9}"/>
              </a:ext>
            </a:extLst>
          </p:cNvPr>
          <p:cNvSpPr txBox="1"/>
          <p:nvPr/>
        </p:nvSpPr>
        <p:spPr>
          <a:xfrm>
            <a:off x="371475" y="1484313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152544"/>
                </a:solidFill>
                <a:effectLst/>
              </a:rPr>
              <a:t>1.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 dirty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EffecientNet</a:t>
            </a:r>
            <a:endParaRPr lang="en-US" altLang="ko-KR" dirty="0">
              <a:solidFill>
                <a:srgbClr val="152544"/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5ED4E7-D297-AB7A-2319-10C3187B6880}"/>
              </a:ext>
            </a:extLst>
          </p:cNvPr>
          <p:cNvSpPr txBox="1"/>
          <p:nvPr/>
        </p:nvSpPr>
        <p:spPr>
          <a:xfrm>
            <a:off x="371475" y="3059668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152544"/>
                </a:solidFill>
                <a:effectLst/>
              </a:rPr>
              <a:t>2.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 dirty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41396E-8F14-89AA-FEC9-5381B50325FD}"/>
              </a:ext>
            </a:extLst>
          </p:cNvPr>
          <p:cNvSpPr txBox="1"/>
          <p:nvPr/>
        </p:nvSpPr>
        <p:spPr>
          <a:xfrm>
            <a:off x="371475" y="4584495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152544"/>
                </a:solidFill>
              </a:rPr>
              <a:t>3</a:t>
            </a:r>
            <a:r>
              <a:rPr lang="en-US" altLang="ko-KR" b="1" i="0" dirty="0">
                <a:solidFill>
                  <a:srgbClr val="152544"/>
                </a:solidFill>
                <a:effectLst/>
              </a:rPr>
              <a:t>. DeepLabV3 + 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6B7023-51F3-1E26-50D6-01CD58953737}"/>
              </a:ext>
            </a:extLst>
          </p:cNvPr>
          <p:cNvSpPr txBox="1"/>
          <p:nvPr/>
        </p:nvSpPr>
        <p:spPr>
          <a:xfrm>
            <a:off x="371475" y="1853645"/>
            <a:ext cx="613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적은 파라미터로 </a:t>
            </a:r>
            <a:r>
              <a:rPr lang="en-US" altLang="ko-KR" dirty="0" err="1"/>
              <a:t>imagenet</a:t>
            </a:r>
            <a:r>
              <a:rPr lang="ko-KR" altLang="en-US" dirty="0"/>
              <a:t>에서 적은 파라미터로 우수한 성능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519E4A-C506-FC60-99DF-DAAB6AD2F379}"/>
              </a:ext>
            </a:extLst>
          </p:cNvPr>
          <p:cNvSpPr txBox="1"/>
          <p:nvPr/>
        </p:nvSpPr>
        <p:spPr>
          <a:xfrm>
            <a:off x="371475" y="3429000"/>
            <a:ext cx="613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마찬가지로 경량화 된 모델로 </a:t>
            </a:r>
            <a:r>
              <a:rPr lang="en-US" altLang="ko-KR" dirty="0" err="1"/>
              <a:t>Unet</a:t>
            </a:r>
            <a:r>
              <a:rPr lang="ko-KR" altLang="en-US" dirty="0"/>
              <a:t>의 </a:t>
            </a:r>
            <a:r>
              <a:rPr lang="en-US" altLang="ko-KR" dirty="0"/>
              <a:t>backbone</a:t>
            </a:r>
            <a:r>
              <a:rPr lang="ko-KR" altLang="en-US" dirty="0"/>
              <a:t>으로 사용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165D3-ECEC-27CD-F79E-7DE46C22F939}"/>
              </a:ext>
            </a:extLst>
          </p:cNvPr>
          <p:cNvSpPr txBox="1"/>
          <p:nvPr/>
        </p:nvSpPr>
        <p:spPr>
          <a:xfrm>
            <a:off x="371475" y="4959801"/>
            <a:ext cx="613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매우 깊은 구조를</a:t>
            </a:r>
          </a:p>
        </p:txBody>
      </p:sp>
    </p:spTree>
    <p:extLst>
      <p:ext uri="{BB962C8B-B14F-4D97-AF65-F5344CB8AC3E}">
        <p14:creationId xmlns:p14="http://schemas.microsoft.com/office/powerpoint/2010/main" val="3465212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76AE61-E991-A8F8-EA89-70994992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91" y="4647660"/>
            <a:ext cx="5525271" cy="11241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D01832-879A-073E-DA80-E75ED44D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505647"/>
            <a:ext cx="7382905" cy="290553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150CB52-3409-B080-32B5-F6FED887322E}"/>
              </a:ext>
            </a:extLst>
          </p:cNvPr>
          <p:cNvGrpSpPr/>
          <p:nvPr/>
        </p:nvGrpSpPr>
        <p:grpSpPr>
          <a:xfrm>
            <a:off x="8264686" y="2155427"/>
            <a:ext cx="3308028" cy="3456292"/>
            <a:chOff x="7930918" y="1793457"/>
            <a:chExt cx="2991267" cy="297221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B33164-2BF2-CF02-E51D-59B410209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918" y="1793457"/>
              <a:ext cx="1648055" cy="297221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6409964-8FF5-2A6F-A0FB-85C48B199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8973" y="1793457"/>
              <a:ext cx="1343212" cy="2705478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E26A5BC-94AA-FDBE-1E7D-CDE925403724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사전 데이터셋 조사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74CC94-14F9-C48B-2A82-BEC190268217}"/>
              </a:ext>
            </a:extLst>
          </p:cNvPr>
          <p:cNvSpPr txBox="1"/>
          <p:nvPr/>
        </p:nvSpPr>
        <p:spPr>
          <a:xfrm>
            <a:off x="8940468" y="1786095"/>
            <a:ext cx="189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ictionary</a:t>
            </a:r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689DC37-1017-C0FC-FECB-1BA1DD6E89F6}"/>
              </a:ext>
            </a:extLst>
          </p:cNvPr>
          <p:cNvSpPr/>
          <p:nvPr/>
        </p:nvSpPr>
        <p:spPr>
          <a:xfrm>
            <a:off x="7719145" y="3468067"/>
            <a:ext cx="409232" cy="520831"/>
          </a:xfrm>
          <a:prstGeom prst="rightArrow">
            <a:avLst/>
          </a:prstGeom>
          <a:solidFill>
            <a:srgbClr val="F2CF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907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26A5BC-94AA-FDBE-1E7D-CDE925403724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데이터셋 조사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D860A3-6F8A-988A-F3C7-A7E7147D7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484313"/>
            <a:ext cx="7773485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16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EC60BC-6044-58A5-EE31-09A81F078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1" y="2113641"/>
            <a:ext cx="2534004" cy="2991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44FBFB-47EF-35BA-EB80-797AE9C6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355" y="2244085"/>
            <a:ext cx="8421275" cy="12955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554B84-27CC-0097-3AFC-852521A051CA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프로젝트 데이터셋 확인</a:t>
            </a:r>
          </a:p>
        </p:txBody>
      </p:sp>
    </p:spTree>
    <p:extLst>
      <p:ext uri="{BB962C8B-B14F-4D97-AF65-F5344CB8AC3E}">
        <p14:creationId xmlns:p14="http://schemas.microsoft.com/office/powerpoint/2010/main" val="349205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b">
      <a:majorFont>
        <a:latin typeface="KoPubWorld돋움체 Medium"/>
        <a:ea typeface="KoPubWorld돋움체 Medium"/>
        <a:cs typeface=""/>
      </a:majorFont>
      <a:minorFont>
        <a:latin typeface="KoPubWorld돋움체 Medium"/>
        <a:ea typeface="KoPubWorld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336</Words>
  <Application>Microsoft Office PowerPoint</Application>
  <PresentationFormat>와이드스크린</PresentationFormat>
  <Paragraphs>116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-apple-system</vt:lpstr>
      <vt:lpstr>KoPubWorld돋움체 Bold</vt:lpstr>
      <vt:lpstr>KoPubWorld돋움체 Medium</vt:lpstr>
      <vt:lpstr>YADK36TagGY 0</vt:lpstr>
      <vt:lpstr>맑은 고딕</vt:lpstr>
      <vt:lpstr>Arial</vt:lpstr>
      <vt:lpstr>Office 테마</vt:lpstr>
      <vt:lpstr>Pascal-VOC Segmentation</vt:lpstr>
      <vt:lpstr>Content</vt:lpstr>
      <vt:lpstr>1. 개발환경 및 계획</vt:lpstr>
      <vt:lpstr>1. 개발환경 및 계획</vt:lpstr>
      <vt:lpstr>1. 개발환경 및 계획</vt:lpstr>
      <vt:lpstr>2. 사용한 모델</vt:lpstr>
      <vt:lpstr>3. 데이터 분석 및 전처리</vt:lpstr>
      <vt:lpstr>3. 데이터 분석 및 전처리</vt:lpstr>
      <vt:lpstr>3. 데이터 분석 및 전처리</vt:lpstr>
      <vt:lpstr>3. 데이터 분석 및 전처리</vt:lpstr>
      <vt:lpstr>3. 데이터 분석 및 전처리</vt:lpstr>
      <vt:lpstr>3. 데이터 분석 및 전처리</vt:lpstr>
      <vt:lpstr>3. 데이터 분석 및 전처리</vt:lpstr>
      <vt:lpstr>4. 모델별 학습 결과</vt:lpstr>
      <vt:lpstr>4. 모델별 학습 결과</vt:lpstr>
      <vt:lpstr>4. 모델별 학습 결과</vt:lpstr>
      <vt:lpstr>4. 모델별 학습 결과</vt:lpstr>
      <vt:lpstr>4. 모델별 학습 결과</vt:lpstr>
      <vt:lpstr>4. 모델별 학습 결과</vt:lpstr>
      <vt:lpstr>5. W&amp;B 적용 및 분석</vt:lpstr>
      <vt:lpstr>6. 회고</vt:lpstr>
      <vt:lpstr>5. W&amp;B 적용 및 분석</vt:lpstr>
      <vt:lpstr>7. Refernce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승제 이</dc:creator>
  <cp:lastModifiedBy>승제 이</cp:lastModifiedBy>
  <cp:revision>41</cp:revision>
  <dcterms:created xsi:type="dcterms:W3CDTF">2024-01-11T18:06:52Z</dcterms:created>
  <dcterms:modified xsi:type="dcterms:W3CDTF">2024-01-12T01:07:19Z</dcterms:modified>
</cp:coreProperties>
</file>